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58" r:id="rId6"/>
    <p:sldId id="261" r:id="rId7"/>
    <p:sldId id="262" r:id="rId8"/>
    <p:sldId id="263" r:id="rId9"/>
    <p:sldId id="264" r:id="rId10"/>
    <p:sldId id="266" r:id="rId11"/>
    <p:sldId id="265"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snapToGrid="0" snapToObjects="1">
      <p:cViewPr varScale="1">
        <p:scale>
          <a:sx n="83" d="100"/>
          <a:sy n="83" d="100"/>
        </p:scale>
        <p:origin x="1459"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A695959B-B068-2344-B569-FDD4B6A52A63}"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25E61-D83A-7741-B0FF-2C33A18CE88D}" type="slidenum">
              <a:rPr lang="en-US" smtClean="0"/>
              <a:t>‹#›</a:t>
            </a:fld>
            <a:endParaRPr lang="en-US"/>
          </a:p>
        </p:txBody>
      </p:sp>
    </p:spTree>
    <p:extLst>
      <p:ext uri="{BB962C8B-B14F-4D97-AF65-F5344CB8AC3E}">
        <p14:creationId xmlns:p14="http://schemas.microsoft.com/office/powerpoint/2010/main" val="2012322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695959B-B068-2344-B569-FDD4B6A52A63}"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25E61-D83A-7741-B0FF-2C33A18CE88D}" type="slidenum">
              <a:rPr lang="en-US" smtClean="0"/>
              <a:t>‹#›</a:t>
            </a:fld>
            <a:endParaRPr lang="en-US"/>
          </a:p>
        </p:txBody>
      </p:sp>
    </p:spTree>
    <p:extLst>
      <p:ext uri="{BB962C8B-B14F-4D97-AF65-F5344CB8AC3E}">
        <p14:creationId xmlns:p14="http://schemas.microsoft.com/office/powerpoint/2010/main" val="2053150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695959B-B068-2344-B569-FDD4B6A52A63}"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25E61-D83A-7741-B0FF-2C33A18CE88D}" type="slidenum">
              <a:rPr lang="en-US" smtClean="0"/>
              <a:t>‹#›</a:t>
            </a:fld>
            <a:endParaRPr lang="en-US"/>
          </a:p>
        </p:txBody>
      </p:sp>
    </p:spTree>
    <p:extLst>
      <p:ext uri="{BB962C8B-B14F-4D97-AF65-F5344CB8AC3E}">
        <p14:creationId xmlns:p14="http://schemas.microsoft.com/office/powerpoint/2010/main" val="1897554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695959B-B068-2344-B569-FDD4B6A52A63}"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25E61-D83A-7741-B0FF-2C33A18CE88D}" type="slidenum">
              <a:rPr lang="en-US" smtClean="0"/>
              <a:t>‹#›</a:t>
            </a:fld>
            <a:endParaRPr lang="en-US"/>
          </a:p>
        </p:txBody>
      </p:sp>
    </p:spTree>
    <p:extLst>
      <p:ext uri="{BB962C8B-B14F-4D97-AF65-F5344CB8AC3E}">
        <p14:creationId xmlns:p14="http://schemas.microsoft.com/office/powerpoint/2010/main" val="876119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A695959B-B068-2344-B569-FDD4B6A52A63}"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25E61-D83A-7741-B0FF-2C33A18CE88D}" type="slidenum">
              <a:rPr lang="en-US" smtClean="0"/>
              <a:t>‹#›</a:t>
            </a:fld>
            <a:endParaRPr lang="en-US"/>
          </a:p>
        </p:txBody>
      </p:sp>
    </p:spTree>
    <p:extLst>
      <p:ext uri="{BB962C8B-B14F-4D97-AF65-F5344CB8AC3E}">
        <p14:creationId xmlns:p14="http://schemas.microsoft.com/office/powerpoint/2010/main" val="235777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A695959B-B068-2344-B569-FDD4B6A52A63}"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25E61-D83A-7741-B0FF-2C33A18CE88D}" type="slidenum">
              <a:rPr lang="en-US" smtClean="0"/>
              <a:t>‹#›</a:t>
            </a:fld>
            <a:endParaRPr lang="en-US"/>
          </a:p>
        </p:txBody>
      </p:sp>
    </p:spTree>
    <p:extLst>
      <p:ext uri="{BB962C8B-B14F-4D97-AF65-F5344CB8AC3E}">
        <p14:creationId xmlns:p14="http://schemas.microsoft.com/office/powerpoint/2010/main" val="294987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A695959B-B068-2344-B569-FDD4B6A52A63}" type="datetimeFigureOut">
              <a:rPr lang="en-US" smtClean="0"/>
              <a:t>7/13/2020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025E61-D83A-7741-B0FF-2C33A18CE88D}" type="slidenum">
              <a:rPr lang="en-US" smtClean="0"/>
              <a:t>‹#›</a:t>
            </a:fld>
            <a:endParaRPr lang="en-US"/>
          </a:p>
        </p:txBody>
      </p:sp>
    </p:spTree>
    <p:extLst>
      <p:ext uri="{BB962C8B-B14F-4D97-AF65-F5344CB8AC3E}">
        <p14:creationId xmlns:p14="http://schemas.microsoft.com/office/powerpoint/2010/main" val="262425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A695959B-B068-2344-B569-FDD4B6A52A63}" type="datetimeFigureOut">
              <a:rPr lang="en-US" smtClean="0"/>
              <a:t>7/13/2020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025E61-D83A-7741-B0FF-2C33A18CE88D}" type="slidenum">
              <a:rPr lang="en-US" smtClean="0"/>
              <a:t>‹#›</a:t>
            </a:fld>
            <a:endParaRPr lang="en-US"/>
          </a:p>
        </p:txBody>
      </p:sp>
    </p:spTree>
    <p:extLst>
      <p:ext uri="{BB962C8B-B14F-4D97-AF65-F5344CB8AC3E}">
        <p14:creationId xmlns:p14="http://schemas.microsoft.com/office/powerpoint/2010/main" val="663477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5959B-B068-2344-B569-FDD4B6A52A63}" type="datetimeFigureOut">
              <a:rPr lang="en-US" smtClean="0"/>
              <a:t>7/13/2020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025E61-D83A-7741-B0FF-2C33A18CE88D}" type="slidenum">
              <a:rPr lang="en-US" smtClean="0"/>
              <a:t>‹#›</a:t>
            </a:fld>
            <a:endParaRPr lang="en-US"/>
          </a:p>
        </p:txBody>
      </p:sp>
    </p:spTree>
    <p:extLst>
      <p:ext uri="{BB962C8B-B14F-4D97-AF65-F5344CB8AC3E}">
        <p14:creationId xmlns:p14="http://schemas.microsoft.com/office/powerpoint/2010/main" val="58338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695959B-B068-2344-B569-FDD4B6A52A63}"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25E61-D83A-7741-B0FF-2C33A18CE88D}" type="slidenum">
              <a:rPr lang="en-US" smtClean="0"/>
              <a:t>‹#›</a:t>
            </a:fld>
            <a:endParaRPr lang="en-US"/>
          </a:p>
        </p:txBody>
      </p:sp>
    </p:spTree>
    <p:extLst>
      <p:ext uri="{BB962C8B-B14F-4D97-AF65-F5344CB8AC3E}">
        <p14:creationId xmlns:p14="http://schemas.microsoft.com/office/powerpoint/2010/main" val="3624652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695959B-B068-2344-B569-FDD4B6A52A63}"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25E61-D83A-7741-B0FF-2C33A18CE88D}" type="slidenum">
              <a:rPr lang="en-US" smtClean="0"/>
              <a:t>‹#›</a:t>
            </a:fld>
            <a:endParaRPr lang="en-US"/>
          </a:p>
        </p:txBody>
      </p:sp>
    </p:spTree>
    <p:extLst>
      <p:ext uri="{BB962C8B-B14F-4D97-AF65-F5344CB8AC3E}">
        <p14:creationId xmlns:p14="http://schemas.microsoft.com/office/powerpoint/2010/main" val="3669956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95959B-B068-2344-B569-FDD4B6A52A63}" type="datetimeFigureOut">
              <a:rPr lang="en-US" smtClean="0"/>
              <a:t>7/13/2020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25E61-D83A-7741-B0FF-2C33A18CE88D}" type="slidenum">
              <a:rPr lang="en-US" smtClean="0"/>
              <a:t>‹#›</a:t>
            </a:fld>
            <a:endParaRPr lang="en-US"/>
          </a:p>
        </p:txBody>
      </p:sp>
    </p:spTree>
    <p:extLst>
      <p:ext uri="{BB962C8B-B14F-4D97-AF65-F5344CB8AC3E}">
        <p14:creationId xmlns:p14="http://schemas.microsoft.com/office/powerpoint/2010/main" val="4073816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rtuk.org/discover/artworks/landscape-cookham-dean-berkshire-46858" TargetMode="External"/><Relationship Id="rId2" Type="http://schemas.openxmlformats.org/officeDocument/2006/relationships/hyperlink" Target="http://www.nottinghamcastletrust.org/a-view-from-your-room/" TargetMode="External"/><Relationship Id="rId1" Type="http://schemas.openxmlformats.org/officeDocument/2006/relationships/slideLayout" Target="../slideLayouts/slideLayout2.xml"/><Relationship Id="rId4" Type="http://schemas.openxmlformats.org/officeDocument/2006/relationships/hyperlink" Target="mailto:gmorgan@nottinghamcastletrust.org"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54772"/>
            <a:ext cx="7772400" cy="2788457"/>
          </a:xfrm>
        </p:spPr>
        <p:txBody>
          <a:bodyPr>
            <a:normAutofit fontScale="90000"/>
          </a:bodyPr>
          <a:lstStyle/>
          <a:p>
            <a:r>
              <a:rPr lang="en-US" sz="4800" dirty="0" smtClean="0"/>
              <a:t>The Windows of our World</a:t>
            </a:r>
            <a:br>
              <a:rPr lang="en-US" sz="4800" dirty="0" smtClean="0"/>
            </a:br>
            <a:r>
              <a:rPr lang="en-US" dirty="0" smtClean="0"/>
              <a:t/>
            </a:r>
            <a:br>
              <a:rPr lang="en-US" dirty="0" smtClean="0"/>
            </a:br>
            <a:r>
              <a:rPr lang="en-US" dirty="0" smtClean="0"/>
              <a:t>A Nottingham Schools Trust </a:t>
            </a:r>
            <a:br>
              <a:rPr lang="en-US" dirty="0" smtClean="0"/>
            </a:br>
            <a:r>
              <a:rPr lang="en-US" dirty="0" smtClean="0"/>
              <a:t>Art Network Project</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Reflecting on our time at home during COVID19 lockdown.</a:t>
            </a:r>
          </a:p>
          <a:p>
            <a:r>
              <a:rPr lang="en-US" dirty="0" smtClean="0"/>
              <a:t>What we missed, what we enjoyed, what we will remember.</a:t>
            </a:r>
            <a:endParaRPr lang="en-US" dirty="0"/>
          </a:p>
        </p:txBody>
      </p:sp>
    </p:spTree>
    <p:extLst>
      <p:ext uri="{BB962C8B-B14F-4D97-AF65-F5344CB8AC3E}">
        <p14:creationId xmlns:p14="http://schemas.microsoft.com/office/powerpoint/2010/main" val="21269186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Artists resources to support</a:t>
            </a:r>
            <a:br>
              <a:rPr lang="en-US" dirty="0" smtClean="0"/>
            </a:br>
            <a:r>
              <a:rPr lang="en-US" sz="3600" dirty="0" smtClean="0"/>
              <a:t>The Windows of Our World</a:t>
            </a:r>
            <a:endParaRPr lang="en-US" sz="3600" dirty="0"/>
          </a:p>
        </p:txBody>
      </p:sp>
      <p:sp>
        <p:nvSpPr>
          <p:cNvPr id="3" name="Content Placeholder 2"/>
          <p:cNvSpPr>
            <a:spLocks noGrp="1"/>
          </p:cNvSpPr>
          <p:nvPr>
            <p:ph idx="1"/>
          </p:nvPr>
        </p:nvSpPr>
        <p:spPr/>
        <p:txBody>
          <a:bodyPr>
            <a:normAutofit fontScale="47500" lnSpcReduction="20000"/>
          </a:bodyPr>
          <a:lstStyle/>
          <a:p>
            <a:pPr marL="0" indent="0">
              <a:buNone/>
            </a:pPr>
            <a:r>
              <a:rPr lang="en-US" sz="5000" dirty="0" smtClean="0"/>
              <a:t>Nottingham Castle Trust</a:t>
            </a:r>
          </a:p>
          <a:p>
            <a:pPr marL="0" indent="0">
              <a:buNone/>
            </a:pPr>
            <a:endParaRPr lang="en-US" dirty="0"/>
          </a:p>
          <a:p>
            <a:pPr marL="0" indent="0">
              <a:buNone/>
            </a:pPr>
            <a:r>
              <a:rPr lang="en-US" dirty="0" smtClean="0"/>
              <a:t>The </a:t>
            </a:r>
            <a:r>
              <a:rPr lang="en-US" dirty="0"/>
              <a:t>Winifred Nicholson/Stanley Spencer learning programme </a:t>
            </a:r>
            <a:r>
              <a:rPr lang="en-US" dirty="0" smtClean="0"/>
              <a:t>has been </a:t>
            </a:r>
            <a:r>
              <a:rPr lang="en-US" dirty="0"/>
              <a:t>asking children to create the view from their windows </a:t>
            </a:r>
            <a:r>
              <a:rPr lang="en-US" i="1" dirty="0" err="1"/>
              <a:t>ala</a:t>
            </a:r>
            <a:r>
              <a:rPr lang="en-US" dirty="0"/>
              <a:t> Nicholson and Spencer</a:t>
            </a:r>
            <a:r>
              <a:rPr lang="en-US" dirty="0" smtClean="0"/>
              <a:t>.</a:t>
            </a:r>
          </a:p>
          <a:p>
            <a:pPr marL="0" indent="0">
              <a:buNone/>
            </a:pPr>
            <a:endParaRPr lang="en-US" dirty="0"/>
          </a:p>
          <a:p>
            <a:pPr marL="0" indent="0">
              <a:buNone/>
            </a:pPr>
            <a:r>
              <a:rPr lang="en-US" dirty="0"/>
              <a:t>The Winifred Nicholson activity is </a:t>
            </a:r>
            <a:r>
              <a:rPr lang="en-US" dirty="0" smtClean="0"/>
              <a:t>here</a:t>
            </a:r>
          </a:p>
          <a:p>
            <a:pPr marL="0" indent="0">
              <a:buNone/>
            </a:pPr>
            <a:r>
              <a:rPr lang="en-US" u="sng" dirty="0" smtClean="0">
                <a:hlinkClick r:id="rId2"/>
              </a:rPr>
              <a:t>http</a:t>
            </a:r>
            <a:r>
              <a:rPr lang="en-US" u="sng" dirty="0">
                <a:hlinkClick r:id="rId2"/>
              </a:rPr>
              <a:t>://www.nottinghamcastletrust.org/a-view-from-your-room/ </a:t>
            </a:r>
            <a:endParaRPr lang="en-US" u="sng" dirty="0" smtClean="0"/>
          </a:p>
          <a:p>
            <a:pPr marL="0" indent="0">
              <a:buNone/>
            </a:pPr>
            <a:r>
              <a:rPr lang="en-US" dirty="0" smtClean="0"/>
              <a:t>The Stanley Spencer picture is here</a:t>
            </a:r>
          </a:p>
          <a:p>
            <a:pPr marL="0" indent="0">
              <a:buNone/>
            </a:pPr>
            <a:r>
              <a:rPr lang="en-US" dirty="0" smtClean="0">
                <a:hlinkClick r:id="rId3"/>
              </a:rPr>
              <a:t>https://www.artuk.org/discover/artworks/landscape-cookham-dean-berkshire-46858</a:t>
            </a:r>
            <a:endParaRPr lang="en-US" dirty="0" smtClean="0"/>
          </a:p>
          <a:p>
            <a:endParaRPr lang="en-US" dirty="0" smtClean="0"/>
          </a:p>
          <a:p>
            <a:pPr marL="0" indent="0">
              <a:buNone/>
            </a:pPr>
            <a:r>
              <a:rPr lang="en-US" dirty="0" smtClean="0"/>
              <a:t>This </a:t>
            </a:r>
            <a:r>
              <a:rPr lang="en-US" dirty="0"/>
              <a:t>has been our most popular posting during lockdown and we’ve been sent many pictures created by young people in the </a:t>
            </a:r>
            <a:r>
              <a:rPr lang="en-US" dirty="0" smtClean="0"/>
              <a:t>city  </a:t>
            </a:r>
            <a:r>
              <a:rPr lang="en-US" dirty="0"/>
              <a:t>so would love to support this project with NST in any way useful – creating resources, providing experts online or via video, offering digital display space. Obviously the teachers and yourself will know better than me what may be needed but the creating of these Windowscapes could be something many many children could do and enjoy. </a:t>
            </a:r>
            <a:endParaRPr lang="en-US" dirty="0" smtClean="0"/>
          </a:p>
          <a:p>
            <a:pPr marL="0" indent="0">
              <a:buNone/>
            </a:pPr>
            <a:endParaRPr lang="en-US" dirty="0"/>
          </a:p>
          <a:p>
            <a:pPr marL="0" indent="0">
              <a:buNone/>
            </a:pPr>
            <a:r>
              <a:rPr lang="en-US" dirty="0" smtClean="0"/>
              <a:t>Gareth </a:t>
            </a:r>
            <a:r>
              <a:rPr lang="en-US" dirty="0"/>
              <a:t>Morgan</a:t>
            </a:r>
          </a:p>
          <a:p>
            <a:pPr marL="0" indent="0">
              <a:buNone/>
            </a:pPr>
            <a:r>
              <a:rPr lang="en-US" dirty="0"/>
              <a:t>Learning Development Officer – Nottingham Castle </a:t>
            </a:r>
            <a:r>
              <a:rPr lang="en-US" dirty="0" smtClean="0"/>
              <a:t>Trust</a:t>
            </a:r>
          </a:p>
          <a:p>
            <a:pPr marL="0" indent="0">
              <a:buNone/>
            </a:pPr>
            <a:r>
              <a:rPr lang="en-US" dirty="0" smtClean="0">
                <a:hlinkClick r:id="rId4"/>
              </a:rPr>
              <a:t>gmorgan@nottinghamcastletrust.org</a:t>
            </a:r>
            <a:endParaRPr lang="en-US" dirty="0" smtClean="0"/>
          </a:p>
          <a:p>
            <a:pPr marL="0" indent="0">
              <a:buNone/>
            </a:pPr>
            <a:endParaRPr lang="en-US" dirty="0"/>
          </a:p>
        </p:txBody>
      </p:sp>
    </p:spTree>
    <p:extLst>
      <p:ext uri="{BB962C8B-B14F-4D97-AF65-F5344CB8AC3E}">
        <p14:creationId xmlns:p14="http://schemas.microsoft.com/office/powerpoint/2010/main" val="825899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“Wonderful things…” The Red Tree by Shaun Tan</a:t>
            </a:r>
            <a:br>
              <a:rPr lang="en-US" sz="2400" dirty="0" smtClean="0"/>
            </a:br>
            <a:r>
              <a:rPr lang="en-US" sz="2400" dirty="0" smtClean="0"/>
              <a:t>Theatre Design with Laura McEwen</a:t>
            </a:r>
            <a:r>
              <a:rPr lang="en-US" sz="1400" dirty="0" smtClean="0"/>
              <a:t/>
            </a:r>
            <a:br>
              <a:rPr lang="en-US" sz="1400" dirty="0" smtClean="0"/>
            </a:br>
            <a:r>
              <a:rPr lang="en-US" sz="1400" dirty="0" smtClean="0"/>
              <a:t/>
            </a:r>
            <a:br>
              <a:rPr lang="en-US" sz="1400" dirty="0" smtClean="0"/>
            </a:br>
            <a:r>
              <a:rPr lang="en-US" sz="1400" dirty="0" smtClean="0"/>
              <a:t>http://</a:t>
            </a:r>
            <a:r>
              <a:rPr lang="en-US" sz="1400" dirty="0" err="1" smtClean="0"/>
              <a:t>redearththeatre.com</a:t>
            </a:r>
            <a:r>
              <a:rPr lang="en-US" sz="1400" dirty="0" smtClean="0"/>
              <a:t>/shows/calm-and-creative-in-a-time-of-crisis/</a:t>
            </a:r>
            <a:br>
              <a:rPr lang="en-US" sz="1400" dirty="0" smtClean="0"/>
            </a:br>
            <a:r>
              <a:rPr lang="en-US" sz="1400" dirty="0" smtClean="0"/>
              <a:t/>
            </a:r>
            <a:br>
              <a:rPr lang="en-US" sz="1400" dirty="0" smtClean="0"/>
            </a:br>
            <a:r>
              <a:rPr lang="en-US" sz="1400" dirty="0" smtClean="0"/>
              <a:t>  </a:t>
            </a:r>
            <a:endParaRPr lang="en-US" sz="1400" dirty="0"/>
          </a:p>
        </p:txBody>
      </p:sp>
      <p:pic>
        <p:nvPicPr>
          <p:cNvPr id="4" name="Content Placeholder 3" descr="Image 18-06-2020 at 21.44.jpeg"/>
          <p:cNvPicPr>
            <a:picLocks noGrp="1" noChangeAspect="1"/>
          </p:cNvPicPr>
          <p:nvPr>
            <p:ph idx="1"/>
          </p:nvPr>
        </p:nvPicPr>
        <p:blipFill>
          <a:blip r:embed="rId2" cstate="screen">
            <a:extLst>
              <a:ext uri="{28A0092B-C50C-407E-A947-70E740481C1C}">
                <a14:useLocalDpi xmlns:a14="http://schemas.microsoft.com/office/drawing/2010/main"/>
              </a:ext>
            </a:extLst>
          </a:blip>
          <a:srcRect l="-27928" r="-27928"/>
          <a:stretch>
            <a:fillRect/>
          </a:stretch>
        </p:blipFill>
        <p:spPr/>
      </p:pic>
    </p:spTree>
    <p:extLst>
      <p:ext uri="{BB962C8B-B14F-4D97-AF65-F5344CB8AC3E}">
        <p14:creationId xmlns:p14="http://schemas.microsoft.com/office/powerpoint/2010/main" val="116531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b="1" dirty="0"/>
              <a:t>Henri Matisse        A View through a window</a:t>
            </a:r>
            <a:endParaRPr lang="en-GB" dirty="0"/>
          </a:p>
          <a:p>
            <a:pPr marL="0" indent="0">
              <a:buNone/>
            </a:pPr>
            <a:r>
              <a:rPr lang="en-GB" dirty="0"/>
              <a:t>Many famous artists have painted views through a window. As we are all inside, let’s create some Art based on the view through our windows. </a:t>
            </a:r>
          </a:p>
          <a:p>
            <a:pPr marL="0" indent="0">
              <a:buNone/>
            </a:pPr>
            <a:endParaRPr lang="en-US" dirty="0"/>
          </a:p>
        </p:txBody>
      </p:sp>
      <p:pic>
        <p:nvPicPr>
          <p:cNvPr id="4" name="Picture 3" descr="Open Window at Collioure, 1910 - Henri Matisse - WikiArt.org"/>
          <p:cNvPicPr/>
          <p:nvPr/>
        </p:nvPicPr>
        <p:blipFill>
          <a:blip r:embed="rId2" cstate="screen">
            <a:extLst>
              <a:ext uri="{28A0092B-C50C-407E-A947-70E740481C1C}">
                <a14:useLocalDpi xmlns:a14="http://schemas.microsoft.com/office/drawing/2010/main"/>
              </a:ext>
            </a:extLst>
          </a:blip>
          <a:srcRect/>
          <a:stretch>
            <a:fillRect/>
          </a:stretch>
        </p:blipFill>
        <p:spPr bwMode="auto">
          <a:xfrm>
            <a:off x="768032" y="3735067"/>
            <a:ext cx="2089785" cy="2628900"/>
          </a:xfrm>
          <a:prstGeom prst="rect">
            <a:avLst/>
          </a:prstGeom>
          <a:noFill/>
          <a:ln>
            <a:noFill/>
          </a:ln>
        </p:spPr>
      </p:pic>
      <p:pic>
        <p:nvPicPr>
          <p:cNvPr id="5" name="Picture 4" descr="Window at Tangier by Henri Matisse"/>
          <p:cNvPicPr/>
          <p:nvPr/>
        </p:nvPicPr>
        <p:blipFill>
          <a:blip r:embed="rId3" cstate="screen">
            <a:extLst>
              <a:ext uri="{28A0092B-C50C-407E-A947-70E740481C1C}">
                <a14:useLocalDpi xmlns:a14="http://schemas.microsoft.com/office/drawing/2010/main"/>
              </a:ext>
            </a:extLst>
          </a:blip>
          <a:srcRect/>
          <a:stretch>
            <a:fillRect/>
          </a:stretch>
        </p:blipFill>
        <p:spPr bwMode="auto">
          <a:xfrm>
            <a:off x="3415999" y="3631564"/>
            <a:ext cx="1882899" cy="2732403"/>
          </a:xfrm>
          <a:prstGeom prst="rect">
            <a:avLst/>
          </a:prstGeom>
          <a:noFill/>
          <a:ln>
            <a:noFill/>
          </a:ln>
        </p:spPr>
      </p:pic>
      <p:pic>
        <p:nvPicPr>
          <p:cNvPr id="6" name="Picture 5" descr="15 Famous Paintings and Artworks by Henri Matisse | ArtisticJunkie.com"/>
          <p:cNvPicPr/>
          <p:nvPr/>
        </p:nvPicPr>
        <p:blipFill>
          <a:blip r:embed="rId4" cstate="screen">
            <a:extLst>
              <a:ext uri="{28A0092B-C50C-407E-A947-70E740481C1C}">
                <a14:useLocalDpi xmlns:a14="http://schemas.microsoft.com/office/drawing/2010/main"/>
              </a:ext>
            </a:extLst>
          </a:blip>
          <a:srcRect/>
          <a:stretch>
            <a:fillRect/>
          </a:stretch>
        </p:blipFill>
        <p:spPr bwMode="auto">
          <a:xfrm>
            <a:off x="5490466" y="3735067"/>
            <a:ext cx="2571750" cy="2571750"/>
          </a:xfrm>
          <a:prstGeom prst="rect">
            <a:avLst/>
          </a:prstGeom>
          <a:noFill/>
          <a:ln>
            <a:noFill/>
          </a:ln>
        </p:spPr>
      </p:pic>
      <p:sp>
        <p:nvSpPr>
          <p:cNvPr id="7" name="Title 6"/>
          <p:cNvSpPr>
            <a:spLocks noGrp="1"/>
          </p:cNvSpPr>
          <p:nvPr>
            <p:ph type="title"/>
          </p:nvPr>
        </p:nvSpPr>
        <p:spPr/>
        <p:txBody>
          <a:bodyPr/>
          <a:lstStyle/>
          <a:p>
            <a:endParaRPr lang="en-GB"/>
          </a:p>
        </p:txBody>
      </p:sp>
    </p:spTree>
    <p:extLst>
      <p:ext uri="{BB962C8B-B14F-4D97-AF65-F5344CB8AC3E}">
        <p14:creationId xmlns:p14="http://schemas.microsoft.com/office/powerpoint/2010/main" val="3951471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Windows of Our World </a:t>
            </a:r>
            <a:endParaRPr lang="en-US" dirty="0"/>
          </a:p>
        </p:txBody>
      </p:sp>
      <p:sp>
        <p:nvSpPr>
          <p:cNvPr id="3" name="Content Placeholder 2"/>
          <p:cNvSpPr>
            <a:spLocks noGrp="1"/>
          </p:cNvSpPr>
          <p:nvPr>
            <p:ph idx="1"/>
          </p:nvPr>
        </p:nvSpPr>
        <p:spPr>
          <a:xfrm>
            <a:off x="457200" y="1417638"/>
            <a:ext cx="8229600" cy="4991435"/>
          </a:xfrm>
        </p:spPr>
        <p:txBody>
          <a:bodyPr>
            <a:normAutofit fontScale="92500" lnSpcReduction="20000"/>
          </a:bodyPr>
          <a:lstStyle/>
          <a:p>
            <a:pPr marL="0" indent="0">
              <a:buNone/>
            </a:pPr>
            <a:r>
              <a:rPr lang="en-US" sz="2800" dirty="0" smtClean="0"/>
              <a:t>We would love to exhibit your pictures on our school and Nottingham Schools Trusts website.</a:t>
            </a:r>
          </a:p>
          <a:p>
            <a:pPr marL="0" indent="0">
              <a:buNone/>
            </a:pPr>
            <a:endParaRPr lang="en-US" sz="2800" dirty="0"/>
          </a:p>
          <a:p>
            <a:pPr marL="0" indent="0">
              <a:buNone/>
            </a:pPr>
            <a:r>
              <a:rPr lang="en-US" dirty="0" smtClean="0"/>
              <a:t>	</a:t>
            </a:r>
          </a:p>
          <a:p>
            <a:pPr marL="0" indent="0">
              <a:buNone/>
            </a:pPr>
            <a:endParaRPr lang="en-US" dirty="0"/>
          </a:p>
          <a:p>
            <a:pPr marL="0" indent="0">
              <a:buNone/>
            </a:pPr>
            <a:endParaRPr lang="en-US" sz="2800" dirty="0" smtClean="0"/>
          </a:p>
          <a:p>
            <a:pPr marL="0" indent="0">
              <a:buNone/>
            </a:pPr>
            <a:endParaRPr lang="en-US" sz="2800" dirty="0" smtClean="0"/>
          </a:p>
          <a:p>
            <a:pPr marL="0" indent="0">
              <a:buNone/>
            </a:pPr>
            <a:endParaRPr lang="en-US" sz="2800" dirty="0" smtClean="0"/>
          </a:p>
          <a:p>
            <a:pPr marL="0" indent="0">
              <a:buNone/>
            </a:pPr>
            <a:endParaRPr lang="en-US" sz="2800" dirty="0"/>
          </a:p>
          <a:p>
            <a:pPr marL="0" indent="0">
              <a:buNone/>
            </a:pPr>
            <a:r>
              <a:rPr lang="en-US" sz="2800" dirty="0" smtClean="0"/>
              <a:t>Please take a picture of your work (make sure there is a window frame around it) and sent it to your teacher and they may show it on the school’s and NST’s virtual gallery of WOOW! </a:t>
            </a:r>
            <a:endParaRPr lang="en-US" dirty="0"/>
          </a:p>
        </p:txBody>
      </p:sp>
      <p:pic>
        <p:nvPicPr>
          <p:cNvPr id="4" name="Picture 3" descr="Windowscape3.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598360" y="2388560"/>
            <a:ext cx="2802972" cy="2102229"/>
          </a:xfrm>
          <a:prstGeom prst="rect">
            <a:avLst/>
          </a:prstGeom>
        </p:spPr>
      </p:pic>
      <p:pic>
        <p:nvPicPr>
          <p:cNvPr id="5" name="Picture 4" descr="Windowscape2.jpe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897775" y="2262376"/>
            <a:ext cx="1796089" cy="2394786"/>
          </a:xfrm>
          <a:prstGeom prst="rect">
            <a:avLst/>
          </a:prstGeom>
        </p:spPr>
      </p:pic>
    </p:spTree>
    <p:extLst>
      <p:ext uri="{BB962C8B-B14F-4D97-AF65-F5344CB8AC3E}">
        <p14:creationId xmlns:p14="http://schemas.microsoft.com/office/powerpoint/2010/main" val="947321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Everyday I look at the world from my window</a:t>
            </a:r>
            <a:endParaRPr lang="en-US" dirty="0"/>
          </a:p>
        </p:txBody>
      </p:sp>
      <p:sp>
        <p:nvSpPr>
          <p:cNvPr id="3" name="Content Placeholder 2"/>
          <p:cNvSpPr>
            <a:spLocks noGrp="1"/>
          </p:cNvSpPr>
          <p:nvPr>
            <p:ph idx="1"/>
          </p:nvPr>
        </p:nvSpPr>
        <p:spPr/>
        <p:txBody>
          <a:bodyPr/>
          <a:lstStyle/>
          <a:p>
            <a:pPr marL="0" indent="0" algn="ctr">
              <a:buNone/>
            </a:pPr>
            <a:r>
              <a:rPr lang="en-US" dirty="0" smtClean="0"/>
              <a:t>All of us have had to spend time inside during the COVID19 pandemic.</a:t>
            </a:r>
          </a:p>
          <a:p>
            <a:pPr marL="0" indent="0">
              <a:buNone/>
            </a:pPr>
            <a:r>
              <a:rPr lang="en-US" dirty="0" smtClean="0"/>
              <a:t>		</a:t>
            </a:r>
          </a:p>
          <a:p>
            <a:pPr marL="0" indent="0">
              <a:buNone/>
            </a:pPr>
            <a:r>
              <a:rPr lang="en-US" dirty="0" smtClean="0"/>
              <a:t>				</a:t>
            </a:r>
          </a:p>
          <a:p>
            <a:endParaRPr lang="en-US" dirty="0" smtClean="0"/>
          </a:p>
          <a:p>
            <a:pPr marL="0" indent="0">
              <a:buNone/>
            </a:pPr>
            <a:endParaRPr lang="en-US" dirty="0"/>
          </a:p>
        </p:txBody>
      </p:sp>
      <p:pic>
        <p:nvPicPr>
          <p:cNvPr id="4" name="Picture 3" descr="Image 18-06-2020 at 20.18.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727693" y="2742835"/>
            <a:ext cx="3403585" cy="3758560"/>
          </a:xfrm>
          <a:prstGeom prst="rect">
            <a:avLst/>
          </a:prstGeom>
        </p:spPr>
      </p:pic>
    </p:spTree>
    <p:extLst>
      <p:ext uri="{BB962C8B-B14F-4D97-AF65-F5344CB8AC3E}">
        <p14:creationId xmlns:p14="http://schemas.microsoft.com/office/powerpoint/2010/main" val="4033982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Everyday I look at the world from my window</a:t>
            </a:r>
            <a:endParaRPr lang="en-US" sz="2800" dirty="0"/>
          </a:p>
        </p:txBody>
      </p:sp>
      <p:pic>
        <p:nvPicPr>
          <p:cNvPr id="4" name="Content Placeholder 3" descr="IMG_3618.jpg"/>
          <p:cNvPicPr>
            <a:picLocks noGrp="1" noChangeAspect="1"/>
          </p:cNvPicPr>
          <p:nvPr>
            <p:ph idx="1"/>
          </p:nvPr>
        </p:nvPicPr>
        <p:blipFill rotWithShape="1">
          <a:blip r:embed="rId2" cstate="screen">
            <a:extLst>
              <a:ext uri="{28A0092B-C50C-407E-A947-70E740481C1C}">
                <a14:useLocalDpi xmlns:a14="http://schemas.microsoft.com/office/drawing/2010/main"/>
              </a:ext>
            </a:extLst>
          </a:blip>
          <a:srcRect l="-34849" r="-34849"/>
          <a:stretch/>
        </p:blipFill>
        <p:spPr>
          <a:xfrm>
            <a:off x="1420813" y="1355725"/>
            <a:ext cx="6111875" cy="5389563"/>
          </a:xfrm>
        </p:spPr>
      </p:pic>
    </p:spTree>
    <p:extLst>
      <p:ext uri="{BB962C8B-B14F-4D97-AF65-F5344CB8AC3E}">
        <p14:creationId xmlns:p14="http://schemas.microsoft.com/office/powerpoint/2010/main" val="3658736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Everyone sees the world through their own window in their own way</a:t>
            </a:r>
            <a:endParaRPr lang="en-US" dirty="0"/>
          </a:p>
        </p:txBody>
      </p:sp>
      <p:pic>
        <p:nvPicPr>
          <p:cNvPr id="4" name="Content Placeholder 3" descr="Image 18-06-2020 at 20.19.jpeg"/>
          <p:cNvPicPr>
            <a:picLocks noGrp="1" noChangeAspect="1"/>
          </p:cNvPicPr>
          <p:nvPr>
            <p:ph idx="1"/>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086096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This is an art project for you to share some of things that are important to you during this time of lockdown:</a:t>
            </a:r>
            <a:endParaRPr lang="en-US" sz="2800" dirty="0"/>
          </a:p>
        </p:txBody>
      </p:sp>
      <p:pic>
        <p:nvPicPr>
          <p:cNvPr id="5" name="Content Placeholder 4" descr="IMG_3616.jpg"/>
          <p:cNvPicPr>
            <a:picLocks noGrp="1" noChangeAspect="1"/>
          </p:cNvPicPr>
          <p:nvPr>
            <p:ph idx="1"/>
          </p:nvPr>
        </p:nvPicPr>
        <p:blipFill>
          <a:blip r:embed="rId2" cstate="screen">
            <a:extLst>
              <a:ext uri="{28A0092B-C50C-407E-A947-70E740481C1C}">
                <a14:useLocalDpi xmlns:a14="http://schemas.microsoft.com/office/drawing/2010/main"/>
              </a:ext>
            </a:extLst>
          </a:blip>
          <a:srcRect l="-106923" r="-106923"/>
          <a:stretch>
            <a:fillRect/>
          </a:stretch>
        </p:blipFill>
        <p:spPr>
          <a:xfrm>
            <a:off x="457200" y="1614799"/>
            <a:ext cx="8229600" cy="4525963"/>
          </a:xfrm>
        </p:spPr>
      </p:pic>
      <p:sp>
        <p:nvSpPr>
          <p:cNvPr id="4" name="Rectangle 3"/>
          <p:cNvSpPr/>
          <p:nvPr/>
        </p:nvSpPr>
        <p:spPr>
          <a:xfrm>
            <a:off x="2286000" y="2967335"/>
            <a:ext cx="4572000" cy="369332"/>
          </a:xfrm>
          <a:prstGeom prst="rect">
            <a:avLst/>
          </a:prstGeom>
        </p:spPr>
        <p:txBody>
          <a:bodyPr>
            <a:spAutoFit/>
          </a:bodyPr>
          <a:lstStyle/>
          <a:p>
            <a:r>
              <a:rPr lang="en-US" dirty="0" smtClean="0"/>
              <a:t>			</a:t>
            </a:r>
          </a:p>
        </p:txBody>
      </p:sp>
    </p:spTree>
    <p:extLst>
      <p:ext uri="{BB962C8B-B14F-4D97-AF65-F5344CB8AC3E}">
        <p14:creationId xmlns:p14="http://schemas.microsoft.com/office/powerpoint/2010/main" val="1652780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window of your world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Draw, paint or photograph a picture of what would be in the window of </a:t>
            </a:r>
            <a:r>
              <a:rPr lang="en-US" b="1" dirty="0" smtClean="0"/>
              <a:t>your</a:t>
            </a:r>
            <a:r>
              <a:rPr lang="en-US" dirty="0" smtClean="0"/>
              <a:t> world.</a:t>
            </a:r>
          </a:p>
          <a:p>
            <a:pPr marL="0" indent="0">
              <a:buNone/>
            </a:pPr>
            <a:r>
              <a:rPr lang="en-US" dirty="0" smtClean="0"/>
              <a:t>It could be:</a:t>
            </a:r>
          </a:p>
          <a:p>
            <a:r>
              <a:rPr lang="en-US" dirty="0" smtClean="0"/>
              <a:t>The actual view from your window</a:t>
            </a:r>
          </a:p>
          <a:p>
            <a:r>
              <a:rPr lang="en-US" dirty="0" smtClean="0"/>
              <a:t>The view would you would like to see</a:t>
            </a:r>
          </a:p>
          <a:p>
            <a:r>
              <a:rPr lang="en-US" dirty="0" smtClean="0"/>
              <a:t>Something you missed doing </a:t>
            </a:r>
          </a:p>
          <a:p>
            <a:r>
              <a:rPr lang="en-US" dirty="0" smtClean="0"/>
              <a:t>Something you enjoyed doing</a:t>
            </a:r>
          </a:p>
          <a:p>
            <a:r>
              <a:rPr lang="en-US" dirty="0" smtClean="0"/>
              <a:t>Something you will remember</a:t>
            </a:r>
          </a:p>
          <a:p>
            <a:pPr marL="0" indent="0">
              <a:buNone/>
            </a:pPr>
            <a:endParaRPr lang="en-US" sz="3600" dirty="0" smtClean="0"/>
          </a:p>
          <a:p>
            <a:pPr marL="0" indent="0">
              <a:buNone/>
            </a:pPr>
            <a:endParaRPr lang="en-US" sz="3600" dirty="0" smtClean="0"/>
          </a:p>
          <a:p>
            <a:pPr lvl="5"/>
            <a:endParaRPr lang="en-US" sz="3600" dirty="0"/>
          </a:p>
        </p:txBody>
      </p:sp>
    </p:spTree>
    <p:extLst>
      <p:ext uri="{BB962C8B-B14F-4D97-AF65-F5344CB8AC3E}">
        <p14:creationId xmlns:p14="http://schemas.microsoft.com/office/powerpoint/2010/main" val="3913560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Artists’ paintings from their window</a:t>
            </a:r>
            <a:endParaRPr lang="en-US" dirty="0"/>
          </a:p>
        </p:txBody>
      </p:sp>
      <p:sp>
        <p:nvSpPr>
          <p:cNvPr id="3" name="Content Placeholder 2"/>
          <p:cNvSpPr>
            <a:spLocks noGrp="1"/>
          </p:cNvSpPr>
          <p:nvPr>
            <p:ph idx="1"/>
          </p:nvPr>
        </p:nvSpPr>
        <p:spPr/>
        <p:txBody>
          <a:bodyPr/>
          <a:lstStyle/>
          <a:p>
            <a:pPr marL="0" indent="0" algn="ctr">
              <a:buNone/>
            </a:pPr>
            <a:r>
              <a:rPr lang="en-US" dirty="0" smtClean="0"/>
              <a:t>Clare Warde “Nuts About Life” May 2020 </a:t>
            </a:r>
          </a:p>
          <a:p>
            <a:pPr marL="0" indent="0" algn="ctr">
              <a:buNone/>
            </a:pPr>
            <a:r>
              <a:rPr lang="en-US" sz="2400" dirty="0"/>
              <a:t>F</a:t>
            </a:r>
            <a:r>
              <a:rPr lang="en-US" sz="2400" dirty="0" smtClean="0"/>
              <a:t>eatured on the Grayson Perry’s Art Club Channel 4</a:t>
            </a:r>
          </a:p>
          <a:p>
            <a:pPr marL="0" indent="0">
              <a:buNone/>
            </a:pPr>
            <a:endParaRPr lang="en-US" sz="2400" dirty="0" smtClean="0"/>
          </a:p>
          <a:p>
            <a:endParaRPr lang="en-US" dirty="0"/>
          </a:p>
        </p:txBody>
      </p:sp>
      <p:pic>
        <p:nvPicPr>
          <p:cNvPr id="4" name="Picture 3" descr="Image 18-06-2020 at 20.08.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540000" y="2678166"/>
            <a:ext cx="4064000" cy="2844800"/>
          </a:xfrm>
          <a:prstGeom prst="rect">
            <a:avLst/>
          </a:prstGeom>
        </p:spPr>
      </p:pic>
    </p:spTree>
    <p:extLst>
      <p:ext uri="{BB962C8B-B14F-4D97-AF65-F5344CB8AC3E}">
        <p14:creationId xmlns:p14="http://schemas.microsoft.com/office/powerpoint/2010/main" val="712295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Young </a:t>
            </a:r>
            <a:r>
              <a:rPr lang="en-GB" dirty="0"/>
              <a:t>Woman at the Window, Sunset, 1921 - Henri Matisse </a:t>
            </a:r>
            <a:r>
              <a:rPr lang="en-GB" dirty="0" smtClean="0">
                <a:effectLst/>
              </a:rPr>
              <a:t> </a:t>
            </a:r>
            <a:endParaRPr lang="en-US" dirty="0"/>
          </a:p>
        </p:txBody>
      </p:sp>
      <p:pic>
        <p:nvPicPr>
          <p:cNvPr id="7" name="Content Placeholder 6" descr="Young Woman at the Window, Sunset, 1921 - Henri Matisse - WikiArt.org"/>
          <p:cNvPicPr>
            <a:picLocks noGrp="1"/>
          </p:cNvPicPr>
          <p:nvPr>
            <p:ph idx="1"/>
          </p:nvPr>
        </p:nvPicPr>
        <p:blipFill>
          <a:blip r:embed="rId2" cstate="screen">
            <a:extLst>
              <a:ext uri="{28A0092B-C50C-407E-A947-70E740481C1C}">
                <a14:useLocalDpi xmlns:a14="http://schemas.microsoft.com/office/drawing/2010/main"/>
              </a:ext>
            </a:extLst>
          </a:blip>
          <a:srcRect l="-29984" r="-29984"/>
          <a:stretch>
            <a:fillRect/>
          </a:stretch>
        </p:blipFill>
        <p:spPr bwMode="auto">
          <a:prstGeom prst="rect">
            <a:avLst/>
          </a:prstGeom>
          <a:noFill/>
          <a:ln>
            <a:noFill/>
          </a:ln>
        </p:spPr>
      </p:pic>
    </p:spTree>
    <p:extLst>
      <p:ext uri="{BB962C8B-B14F-4D97-AF65-F5344CB8AC3E}">
        <p14:creationId xmlns:p14="http://schemas.microsoft.com/office/powerpoint/2010/main" val="2395563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Windows of Our World</a:t>
            </a:r>
            <a:endParaRPr lang="en-US" dirty="0"/>
          </a:p>
        </p:txBody>
      </p:sp>
      <p:sp>
        <p:nvSpPr>
          <p:cNvPr id="3" name="Content Placeholder 2"/>
          <p:cNvSpPr>
            <a:spLocks noGrp="1"/>
          </p:cNvSpPr>
          <p:nvPr>
            <p:ph idx="1"/>
          </p:nvPr>
        </p:nvSpPr>
        <p:spPr/>
        <p:txBody>
          <a:bodyPr>
            <a:normAutofit fontScale="85000" lnSpcReduction="20000"/>
          </a:bodyPr>
          <a:lstStyle/>
          <a:p>
            <a:pPr marL="0" indent="0" algn="ctr">
              <a:buNone/>
            </a:pPr>
            <a:r>
              <a:rPr lang="en-US" u="sng" dirty="0" smtClean="0"/>
              <a:t>Decide what you want to put in your window </a:t>
            </a:r>
          </a:p>
          <a:p>
            <a:r>
              <a:rPr lang="en-US" dirty="0" smtClean="0"/>
              <a:t>If you are going to do the view from your window sit comfortably so you can see it and make a little sketch of all the things you see and will include in your final picture. </a:t>
            </a:r>
          </a:p>
          <a:p>
            <a:r>
              <a:rPr lang="en-US" dirty="0" smtClean="0"/>
              <a:t>If you are going to use your memory or imagination, make a list of things you want to include and make a rough sketch of your ideas. </a:t>
            </a:r>
          </a:p>
          <a:p>
            <a:r>
              <a:rPr lang="en-US" dirty="0" smtClean="0"/>
              <a:t>Then take your paper, draw a window frame around the edge and draw, paint or place your photographs in the frame - be as creative, expressive and colourful as you want to be.</a:t>
            </a:r>
            <a:endParaRPr lang="en-US" dirty="0"/>
          </a:p>
        </p:txBody>
      </p:sp>
    </p:spTree>
    <p:extLst>
      <p:ext uri="{BB962C8B-B14F-4D97-AF65-F5344CB8AC3E}">
        <p14:creationId xmlns:p14="http://schemas.microsoft.com/office/powerpoint/2010/main" val="1065861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268</TotalTime>
  <Words>507</Words>
  <Application>Microsoft Office PowerPoint</Application>
  <PresentationFormat>On-screen Show (4:3)</PresentationFormat>
  <Paragraphs>57</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The Windows of our World  A Nottingham Schools Trust  Art Network Project</vt:lpstr>
      <vt:lpstr>Everyday I look at the world from my window</vt:lpstr>
      <vt:lpstr>Everyday I look at the world from my window</vt:lpstr>
      <vt:lpstr>Everyone sees the world through their own window in their own way</vt:lpstr>
      <vt:lpstr>This is an art project for you to share some of things that are important to you during this time of lockdown:</vt:lpstr>
      <vt:lpstr>The window of your world</vt:lpstr>
      <vt:lpstr>Artists’ paintings from their window</vt:lpstr>
      <vt:lpstr>Young Woman at the Window, Sunset, 1921 - Henri Matisse  </vt:lpstr>
      <vt:lpstr>The Windows of Our World</vt:lpstr>
      <vt:lpstr>Artists resources to support The Windows of Our World</vt:lpstr>
      <vt:lpstr>“Wonderful things…” The Red Tree by Shaun Tan Theatre Design with Laura McEwen  http://redearththeatre.com/shows/calm-and-creative-in-a-time-of-crisis/    </vt:lpstr>
      <vt:lpstr>PowerPoint Presentation</vt:lpstr>
      <vt:lpstr>The Windows of Our World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Windows of our World</dc:title>
  <dc:creator>Martha Toogood</dc:creator>
  <cp:lastModifiedBy>Maddy Bell</cp:lastModifiedBy>
  <cp:revision>22</cp:revision>
  <dcterms:created xsi:type="dcterms:W3CDTF">2020-06-18T18:46:19Z</dcterms:created>
  <dcterms:modified xsi:type="dcterms:W3CDTF">2020-07-13T21:19:54Z</dcterms:modified>
</cp:coreProperties>
</file>